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7" r:id="rId2"/>
    <p:sldId id="265" r:id="rId3"/>
    <p:sldId id="269" r:id="rId4"/>
    <p:sldId id="270" r:id="rId5"/>
    <p:sldId id="266" r:id="rId6"/>
    <p:sldId id="268" r:id="rId7"/>
    <p:sldId id="271" r:id="rId8"/>
    <p:sldId id="267" r:id="rId9"/>
    <p:sldId id="272" r:id="rId10"/>
    <p:sldId id="274" r:id="rId11"/>
    <p:sldId id="273" r:id="rId12"/>
    <p:sldId id="276" r:id="rId13"/>
    <p:sldId id="275" r:id="rId14"/>
    <p:sldId id="278" r:id="rId15"/>
    <p:sldId id="277" r:id="rId16"/>
    <p:sldId id="305" r:id="rId17"/>
    <p:sldId id="279" r:id="rId18"/>
    <p:sldId id="280" r:id="rId19"/>
    <p:sldId id="281" r:id="rId20"/>
    <p:sldId id="282" r:id="rId21"/>
    <p:sldId id="283" r:id="rId22"/>
    <p:sldId id="285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3D13-F569-4827-862E-BCECD74CA0CF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59D5F-A27C-4C15-8832-E3AC56CC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OWASP Top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5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Object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8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Misconfiguration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Misconfiguration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3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Cryptography. Why should you care about crypto?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encryption issues (key management) and password storage</a:t>
            </a:r>
          </a:p>
          <a:p>
            <a:r>
              <a:rPr lang="en-US" dirty="0" smtClean="0"/>
              <a:t>Insufficient Transport Layer Protection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Missing functional level access control (administrative</a:t>
            </a:r>
            <a:r>
              <a:rPr lang="en-US" baseline="0" dirty="0" smtClean="0"/>
              <a:t> pages!)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2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98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Components</a:t>
            </a:r>
            <a:r>
              <a:rPr lang="en-US" baseline="0" dirty="0" smtClean="0"/>
              <a:t> with known vulnerabilities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4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Unvalidated</a:t>
            </a:r>
            <a:r>
              <a:rPr lang="en-US" dirty="0" smtClean="0"/>
              <a:t> redirects &amp; forwards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is evil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100% protection? No, just raise the bar</a:t>
            </a:r>
            <a:r>
              <a:rPr lang="en-US" baseline="0" dirty="0" smtClean="0"/>
              <a:t> &amp; make it easier to find someone else.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0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3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Philipino</a:t>
            </a:r>
            <a:r>
              <a:rPr lang="en-US" dirty="0" smtClean="0"/>
              <a:t> </a:t>
            </a:r>
            <a:r>
              <a:rPr lang="en-US" dirty="0" err="1" smtClean="0"/>
              <a:t>Votor</a:t>
            </a:r>
            <a:r>
              <a:rPr lang="en-US" dirty="0" smtClean="0"/>
              <a:t> Registration,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TalkTalk</a:t>
            </a:r>
            <a:r>
              <a:rPr lang="en-US" baseline="0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4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0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Poor authentication and session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Cross site scripting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1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Cross site scripting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XSS </a:t>
            </a:r>
            <a:r>
              <a:rPr lang="en-US" dirty="0" err="1" smtClean="0"/>
              <a:t>trendline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matter how bad it is at least you’re not running ColdFusion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0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BE4D35-CB71-4853-BCA9-8EE3C4A07BB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9190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F65590-2481-4C23-BB94-02472961AC3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5774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8EE066-881A-4F35-87A7-67FA33D02CC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6341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1160A-D4C2-4F0C-BB4E-EA015795C9E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3633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E13D9-ACB8-4673-9D72-6E33C148C44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2711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FC8E1-E811-45CB-A96C-6F62B067650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4869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F5E436-EDAA-4A48-8215-0EDFE5EBC87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8073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57CF88-4077-46DA-9EB6-DE3656AD064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533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5A2A2-75CD-4D70-B561-57E32A2FE09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5128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3C5C1-A3D0-4753-B771-62FEBCC0323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6727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CE19EF-DB46-4E81-81C6-6490658967A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1053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r>
              <a:rPr lang="es-ES" altLang="en-US" dirty="0" smtClean="0"/>
              <a:t>@</a:t>
            </a:r>
            <a:r>
              <a:rPr lang="es-ES" altLang="en-US" dirty="0" err="1" smtClean="0"/>
              <a:t>jkuemerle</a:t>
            </a:r>
            <a:r>
              <a:rPr lang="es-ES" altLang="en-US" dirty="0" smtClean="0"/>
              <a:t> / www.kuemerle.com</a:t>
            </a:r>
            <a:endParaRPr lang="es-ES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1493851-3B51-4008-92BB-83A7E7E19668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bsimm.com/" TargetMode="External"/><Relationship Id="rId3" Type="http://schemas.openxmlformats.org/officeDocument/2006/relationships/hyperlink" Target="http://www.troyhunt.com/2011/12/free-ebook-owasp-top-10-for-net.html" TargetMode="External"/><Relationship Id="rId7" Type="http://schemas.openxmlformats.org/officeDocument/2006/relationships/hyperlink" Target="http://blogs.msdn.com/b/sdl" TargetMode="External"/><Relationship Id="rId2" Type="http://schemas.openxmlformats.org/officeDocument/2006/relationships/hyperlink" Target="http://www.troyhunt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icrosoft.com/security/sdl/default.aspx" TargetMode="External"/><Relationship Id="rId11" Type="http://schemas.openxmlformats.org/officeDocument/2006/relationships/hyperlink" Target="http://www.veracode.com/resources/state-of-software-security" TargetMode="External"/><Relationship Id="rId5" Type="http://schemas.openxmlformats.org/officeDocument/2006/relationships/hyperlink" Target="http://www.youtube.com/user/AppsecTutorialSeries?feature=watch" TargetMode="External"/><Relationship Id="rId10" Type="http://schemas.openxmlformats.org/officeDocument/2006/relationships/hyperlink" Target="http://www.nosqlmap.net/index.html" TargetMode="External"/><Relationship Id="rId4" Type="http://schemas.openxmlformats.org/officeDocument/2006/relationships/hyperlink" Target="http://www.owasp.org/" TargetMode="External"/><Relationship Id="rId9" Type="http://schemas.openxmlformats.org/officeDocument/2006/relationships/hyperlink" Target="http://www.amazon.com/Writing-Secure-Second-Michael-Howard/dp/0735617228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49168" TargetMode="External"/><Relationship Id="rId2" Type="http://schemas.openxmlformats.org/officeDocument/2006/relationships/hyperlink" Target="https://www.kali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jkuemerle/WebGoat.NET" TargetMode="External"/><Relationship Id="rId5" Type="http://schemas.openxmlformats.org/officeDocument/2006/relationships/hyperlink" Target="https://github.com/sempf/WebGoat.NET" TargetMode="External"/><Relationship Id="rId4" Type="http://schemas.openxmlformats.org/officeDocument/2006/relationships/hyperlink" Target="http://www.microsoft.com/download/en/details.aspx?displaylang=en&amp;id=2176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hreatpost.com/gtagaming-hack-blamed-on-old-vbulletin-software/120112/" TargetMode="External"/><Relationship Id="rId3" Type="http://schemas.openxmlformats.org/officeDocument/2006/relationships/hyperlink" Target="https://threatpost.com/cisco-warns-of-critical-flaw-in-email-security-appliances/120968/" TargetMode="External"/><Relationship Id="rId7" Type="http://schemas.openxmlformats.org/officeDocument/2006/relationships/hyperlink" Target="http://www.azfamily.com/story/32945105/hack-that-targeted-arizona-voter-database-was-easy-to-prevent-expert-says" TargetMode="External"/><Relationship Id="rId12" Type="http://schemas.openxmlformats.org/officeDocument/2006/relationships/hyperlink" Target="https://threatpost.com/epic-games-forums-hacked-sql-injection-vulnerability-blamed/12007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reatpost.com/critical-mysql-vulnerability-disclosed/120486/" TargetMode="External"/><Relationship Id="rId11" Type="http://schemas.openxmlformats.org/officeDocument/2006/relationships/hyperlink" Target="http://www.scmagazine.com/carnegie-mellon-cert-warns-of-vulnerabilities-in-readydesk-help-desk-application/article/516617/" TargetMode="External"/><Relationship Id="rId5" Type="http://schemas.openxmlformats.org/officeDocument/2006/relationships/hyperlink" Target="http://thehill.com/policy/cybersecurity/296636-fear-hacker-hits-hundreds-of-government-servers" TargetMode="External"/><Relationship Id="rId10" Type="http://schemas.openxmlformats.org/officeDocument/2006/relationships/hyperlink" Target="http://www.hostreview.com/news/160825-future-hosting-advises-users-of-the-codeigniter-framework-to-update" TargetMode="External"/><Relationship Id="rId4" Type="http://schemas.openxmlformats.org/officeDocument/2006/relationships/hyperlink" Target="http://arstechnica.com/security/2016/09/social-hangout-site-for-teens-leaks-millions-of-plaintext-passwords/" TargetMode="External"/><Relationship Id="rId9" Type="http://schemas.openxmlformats.org/officeDocument/2006/relationships/hyperlink" Target="http://www.scmagazine.com/hackers-exploit-vbulletin-flaw-to-access-27m-accounts-on-11-websites/article/51853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7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79512" y="692696"/>
            <a:ext cx="8712968" cy="1686049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7030A0"/>
                </a:solidFill>
                <a:latin typeface="Matura MT Script Capitals" panose="03020802060602070202" pitchFamily="66" charset="0"/>
              </a:rPr>
              <a:t>Defense Against The Dark Arts: Application security and you</a:t>
            </a:r>
            <a:endParaRPr lang="es-ES" altLang="en-US" sz="4000" dirty="0">
              <a:solidFill>
                <a:srgbClr val="7030A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89" y="2060848"/>
            <a:ext cx="5984222" cy="47392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44951" y="4014083"/>
            <a:ext cx="31138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https://uk.pinterest.com/pin/335518240961936792/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4" descr="http://motherboard-images.vice.com/content-images/article/28241/14486402270758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01774"/>
            <a:ext cx="3888432" cy="232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SQL statement in an API 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4" y="3645024"/>
            <a:ext cx="8417078" cy="220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27584" y="3501008"/>
            <a:ext cx="43138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 smtClean="0"/>
              <a:t>http://motherboard-images.vice.com/content-images/article/28241/1448640227075896.jpg</a:t>
            </a:r>
            <a:endParaRPr lang="en-US" sz="600" dirty="0"/>
          </a:p>
        </p:txBody>
      </p:sp>
      <p:sp>
        <p:nvSpPr>
          <p:cNvPr id="8" name="TextBox 7"/>
          <p:cNvSpPr txBox="1"/>
          <p:nvPr/>
        </p:nvSpPr>
        <p:spPr>
          <a:xfrm>
            <a:off x="4734024" y="1844824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  <a:latin typeface="+mn-lt"/>
              </a:rPr>
              <a:t>4.8 Million parents</a:t>
            </a:r>
          </a:p>
          <a:p>
            <a:r>
              <a:rPr lang="en-US" sz="2800" b="1" dirty="0" smtClean="0">
                <a:solidFill>
                  <a:srgbClr val="7030A0"/>
                </a:solidFill>
                <a:latin typeface="+mn-lt"/>
              </a:rPr>
              <a:t>6.3 Million children</a:t>
            </a:r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54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818856"/>
            <a:ext cx="8172400" cy="4050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2048" y="4859868"/>
            <a:ext cx="838842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db.myCollection.find</a:t>
            </a:r>
            <a:r>
              <a:rPr lang="en-US" dirty="0"/>
              <a:t>( { $where: function() { return </a:t>
            </a:r>
            <a:r>
              <a:rPr lang="en-US" dirty="0" err="1"/>
              <a:t>obj.credits</a:t>
            </a:r>
            <a:r>
              <a:rPr lang="en-US" dirty="0"/>
              <a:t> - </a:t>
            </a:r>
            <a:r>
              <a:rPr lang="en-US" dirty="0" err="1"/>
              <a:t>obj.debits</a:t>
            </a:r>
            <a:r>
              <a:rPr lang="en-US" dirty="0"/>
              <a:t> &lt; 0; } } 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048" y="5229200"/>
            <a:ext cx="838842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db.myCollection.find</a:t>
            </a:r>
            <a:r>
              <a:rPr lang="en-US" dirty="0"/>
              <a:t>( { active: true, $where: function() { return </a:t>
            </a:r>
            <a:r>
              <a:rPr lang="en-US" dirty="0" err="1"/>
              <a:t>obj.credits</a:t>
            </a:r>
            <a:r>
              <a:rPr lang="en-US" dirty="0"/>
              <a:t> - </a:t>
            </a:r>
            <a:r>
              <a:rPr lang="en-US" dirty="0" err="1"/>
              <a:t>obj.debits</a:t>
            </a:r>
            <a:r>
              <a:rPr lang="en-US" dirty="0"/>
              <a:t> &lt; $</a:t>
            </a:r>
            <a:r>
              <a:rPr lang="en-US" dirty="0" err="1"/>
              <a:t>userInput</a:t>
            </a:r>
            <a:r>
              <a:rPr lang="en-US" dirty="0"/>
              <a:t>; } } );;</a:t>
            </a:r>
          </a:p>
        </p:txBody>
      </p:sp>
    </p:spTree>
    <p:extLst>
      <p:ext uri="{BB962C8B-B14F-4D97-AF65-F5344CB8AC3E}">
        <p14:creationId xmlns:p14="http://schemas.microsoft.com/office/powerpoint/2010/main" val="27610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1760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95092"/>
            <a:ext cx="4638476" cy="50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-53970" y="33144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https://www.pinterest.com/pin/78531587227048328/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292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77826" name="Picture 2" descr="https://s-media-cache-ak0.pinimg.com/236x/23/e4/c2/23e4c20ad373f7cebe5228126abbee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18857"/>
            <a:ext cx="3600400" cy="569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1322934" y="4301802"/>
            <a:ext cx="26811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https://www.pinterest.com/pin/299911656412432748/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82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6" y="1054224"/>
            <a:ext cx="8069782" cy="475104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1038007" y="2959224"/>
            <a:ext cx="3531550" cy="2234994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403648" y="2492896"/>
            <a:ext cx="3095652" cy="46632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22728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20" y="512421"/>
            <a:ext cx="2109360" cy="4932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4155" y="5589240"/>
            <a:ext cx="6562181" cy="338554"/>
          </a:xfrm>
          <a:prstGeom prst="rect">
            <a:avLst/>
          </a:prstGeom>
          <a:noFill/>
          <a:ln w="15875" cap="rnd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https://www.owasp.org/index.php/XSS_Filter_Evasion_Cheat_Sheet</a:t>
            </a:r>
          </a:p>
        </p:txBody>
      </p:sp>
    </p:spTree>
    <p:extLst>
      <p:ext uri="{BB962C8B-B14F-4D97-AF65-F5344CB8AC3E}">
        <p14:creationId xmlns:p14="http://schemas.microsoft.com/office/powerpoint/2010/main" val="33116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577971"/>
            <a:ext cx="7821354" cy="37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88009"/>
            <a:ext cx="7632848" cy="471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  <a:latin typeface="Matura MT Script Capitals" panose="03020802060602070202" pitchFamily="66" charset="0"/>
              </a:rPr>
              <a:t>Joe Kuemerle</a:t>
            </a:r>
            <a:endParaRPr lang="en-US" dirty="0">
              <a:solidFill>
                <a:srgbClr val="7030A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Over 15 years of development experience with a 	broad range of technologies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Focused on application and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 smtClean="0"/>
              <a:t> security, coding best practices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 smtClean="0"/>
              <a:t>and regulatory compliance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Presenter at community, regional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 smtClean="0"/>
              <a:t>and national events.</a:t>
            </a:r>
          </a:p>
          <a:p>
            <a:endParaRPr lang="en-US" sz="2400" dirty="0"/>
          </a:p>
        </p:txBody>
      </p:sp>
      <p:pic>
        <p:nvPicPr>
          <p:cNvPr id="70658" name="Picture 2" descr="BOOM!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02" y="2348880"/>
            <a:ext cx="346951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/>
          </a:p>
        </p:txBody>
      </p:sp>
      <p:sp>
        <p:nvSpPr>
          <p:cNvPr id="5" name="Rectangle 4"/>
          <p:cNvSpPr/>
          <p:nvPr/>
        </p:nvSpPr>
        <p:spPr>
          <a:xfrm>
            <a:off x="5711002" y="6525344"/>
            <a:ext cx="34695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https://proftalon.smugmug.com/Hogwarts/2914-summer/i-v4tSLNL/A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326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78850" name="Picture 2" descr="https://img.buzzfeed.com/buzzfeed-static/static/2015-10/1/15/campaign_images/webdr03/dobby-is-a-free-elf-2-12881-1443728094-11_dbl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67" y="1052736"/>
            <a:ext cx="726586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8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4015374" cy="2682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5689600" cy="2955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04" y="1052736"/>
            <a:ext cx="5105400" cy="23863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799" y="6021288"/>
            <a:ext cx="87418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3300"/>
                </a:solidFill>
              </a:rPr>
              <a:t>http://www.itnews.com.au/News/398892,delta-site-flaw-lets-passengers-access-other-boarding-passes.aspx</a:t>
            </a:r>
          </a:p>
        </p:txBody>
      </p:sp>
    </p:spTree>
    <p:extLst>
      <p:ext uri="{BB962C8B-B14F-4D97-AF65-F5344CB8AC3E}">
        <p14:creationId xmlns:p14="http://schemas.microsoft.com/office/powerpoint/2010/main" val="28123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79874" name="Picture 2" descr="http://i.stack.imgur.com/WlFB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12" y="1052736"/>
            <a:ext cx="713157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02" y="1105272"/>
            <a:ext cx="4019238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4896543" cy="42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1922" name="Picture 2" descr="https://someoffenseintended.files.wordpress.com/2014/06/snake_do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124744"/>
            <a:ext cx="6984776" cy="456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952847"/>
            <a:ext cx="83835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79257" y="33265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https://haveibeenpwned.com/</a:t>
            </a:r>
          </a:p>
        </p:txBody>
      </p:sp>
    </p:spTree>
    <p:extLst>
      <p:ext uri="{BB962C8B-B14F-4D97-AF65-F5344CB8AC3E}">
        <p14:creationId xmlns:p14="http://schemas.microsoft.com/office/powerpoint/2010/main" val="23042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8" y="951925"/>
            <a:ext cx="6156684" cy="4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2946" name="Picture 2" descr="https://s-media-cache-ak0.pinimg.com/564x/18/49/64/1849649aa114d7e869d2e5d559cfde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63367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-27094" y="4284258"/>
            <a:ext cx="26460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https://www.pinterest.com/pin/481885228855703308/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075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453930"/>
            <a:ext cx="6056734" cy="356586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515837" y="3502212"/>
            <a:ext cx="768131" cy="18669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459744" y="3645024"/>
            <a:ext cx="1484439" cy="1724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4342393" cy="185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3970" name="Picture 2" descr="http://vignette2.wikia.nocookie.net/harrypotter/images/0/07/Peter_Pettigrew_at_Spinner's_End_02.JPG/revision/latest?cb=20091120224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919540"/>
            <a:ext cx="3096344" cy="51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2808312" cy="348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08721"/>
            <a:ext cx="30198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33909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48645"/>
            <a:ext cx="2867870" cy="34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8279" y="5507940"/>
            <a:ext cx="3954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https://www.veracode.com/resources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4994" name="Picture 2" descr="http://files.enjin.com.s3.amazonaws.com/734640/modules/forum/attachments/quibbler_by_acatnamedvoldemort-d3jay9c_14447879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92696"/>
            <a:ext cx="381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546768" y="3422361"/>
            <a:ext cx="3946585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http://www.potterworldmc.com/forum/m/23366915/viewthread/24561719-quibbler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528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59160" y="108628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Injection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369332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https://www.owasp.org/index.php/Top_10_2013-Top_10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59160" y="202239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Broken Authentication and Session Management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59160" y="295503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Site Scripting (XSS)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59160" y="386104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Insecure Direct Object Reference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59160" y="479715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 Misconfiguration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860032" y="108628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Sensitive Data Exposure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60032" y="202239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Missing  Function Level Access Control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860032" y="295503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Cross-Site Request Forgery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860032" y="386104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Components With Known Vulnerabilities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860032" y="479715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Unvalidated</a:t>
            </a:r>
            <a:r>
              <a:rPr lang="en-US" dirty="0" smtClean="0"/>
              <a:t> Redirects And Forwards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7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51197"/>
            <a:ext cx="4799533" cy="590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03648" y="260648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https://www.owasp.org/index.php/Mobile_Top_10_2016-Top_10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0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5593"/>
            <a:ext cx="8039443" cy="2589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8" y="3284984"/>
            <a:ext cx="3803848" cy="2463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61" y="3284984"/>
            <a:ext cx="4116271" cy="2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438399" y="371004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https://github.com/skylot/jadx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450437" cy="55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32856"/>
            <a:ext cx="4876800" cy="372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792" y="1111384"/>
            <a:ext cx="388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en-US" sz="2800" dirty="0" smtClean="0"/>
              <a:t>poofing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</a:t>
            </a:r>
            <a:r>
              <a:rPr lang="en-US" sz="2800" dirty="0" smtClean="0"/>
              <a:t>ampering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R</a:t>
            </a:r>
            <a:r>
              <a:rPr lang="en-US" sz="2800" dirty="0" smtClean="0"/>
              <a:t>epudiation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</a:t>
            </a:r>
            <a:r>
              <a:rPr lang="en-US" sz="2800" dirty="0" smtClean="0"/>
              <a:t>nformation Disclosure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</a:t>
            </a:r>
            <a:r>
              <a:rPr lang="en-US" sz="2800" dirty="0" smtClean="0"/>
              <a:t>enial of Service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E</a:t>
            </a:r>
            <a:r>
              <a:rPr lang="en-US" sz="2800" dirty="0" smtClean="0"/>
              <a:t>levation of Privilege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3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8066" name="Picture 2" descr="https://www.bsimm.com/wp-content/uploads/2015/08/BSIMM-226x110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21526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216140"/>
            <a:ext cx="1517392" cy="1517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34256"/>
            <a:ext cx="3950301" cy="689792"/>
          </a:xfrm>
          <a:prstGeom prst="rect">
            <a:avLst/>
          </a:prstGeom>
        </p:spPr>
      </p:pic>
      <p:pic>
        <p:nvPicPr>
          <p:cNvPr id="88068" name="Picture 4" descr="https://msdn.microsoft.com/en-us/library/windows/desktop/cc307406.sdl_lifecycle_new_big(l=en-us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767936"/>
            <a:ext cx="8105328" cy="198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DSP itunes logo 300x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4" y="589036"/>
            <a:ext cx="1875373" cy="16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2200" y="2183874"/>
            <a:ext cx="2346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Exploring Information Security podcast,</a:t>
            </a:r>
          </a:p>
        </p:txBody>
      </p:sp>
    </p:spTree>
    <p:extLst>
      <p:ext uri="{BB962C8B-B14F-4D97-AF65-F5344CB8AC3E}">
        <p14:creationId xmlns:p14="http://schemas.microsoft.com/office/powerpoint/2010/main" val="28993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7042" name="Picture 2" descr="http://farm5.static.flickr.com/4109/5078472404_4d373647e0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88" y="260648"/>
            <a:ext cx="3825425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90114" name="Picture 2" descr="http://vh1.mtvnimages.com/uri/mgid:uma:image:vh1.com:10808877?quality=0.8&amp;format=jpg&amp;width=980&amp;height=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2" y="1124744"/>
            <a:ext cx="806855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89090" name="Picture 2" descr="http://cdn.fansided.com/wp-content/blogs.dir/369/files/2016/05/lun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124744"/>
            <a:ext cx="7488831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540858" y="3717322"/>
            <a:ext cx="30963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http://cdn.quotesgram.com/small/79/88/1743520670-top-10.jpg</a:t>
            </a:r>
            <a:endParaRPr lang="en-US" sz="800" dirty="0"/>
          </a:p>
        </p:txBody>
      </p:sp>
      <p:pic>
        <p:nvPicPr>
          <p:cNvPr id="72706" name="Picture 2" descr="http://cdn.quotesgram.com/small/79/88/1743520670-top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29" y="1052513"/>
            <a:ext cx="6757342" cy="477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4082"/>
          </a:xfrm>
        </p:spPr>
        <p:txBody>
          <a:bodyPr/>
          <a:lstStyle/>
          <a:p>
            <a:r>
              <a:rPr lang="en-US" sz="4000" dirty="0" smtClean="0">
                <a:solidFill>
                  <a:srgbClr val="7030A0"/>
                </a:solidFill>
                <a:latin typeface="Matura MT Script Capitals" panose="03020802060602070202" pitchFamily="66" charset="0"/>
              </a:rPr>
              <a:t>References</a:t>
            </a:r>
            <a:endParaRPr lang="en-US" dirty="0">
              <a:solidFill>
                <a:srgbClr val="7030A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>
                <a:hlinkClick r:id="rId2"/>
              </a:rPr>
              <a:t>http://www.troyhunt.com</a:t>
            </a:r>
            <a:endParaRPr lang="en-US" kern="0" dirty="0" smtClean="0"/>
          </a:p>
          <a:p>
            <a:pPr lvl="1"/>
            <a:r>
              <a:rPr lang="en-US" kern="0" dirty="0" smtClean="0">
                <a:hlinkClick r:id="rId3"/>
              </a:rPr>
              <a:t>http://www.troyhunt.com/2011/12/free-ebook-owasp-top-10-for-net.html</a:t>
            </a:r>
            <a:endParaRPr lang="en-US" kern="0" dirty="0" smtClean="0"/>
          </a:p>
          <a:p>
            <a:r>
              <a:rPr lang="en-US" kern="0" dirty="0" smtClean="0">
                <a:hlinkClick r:id="rId4"/>
              </a:rPr>
              <a:t>http://www.owasp.org</a:t>
            </a:r>
            <a:endParaRPr lang="en-US" kern="0" dirty="0" smtClean="0"/>
          </a:p>
          <a:p>
            <a:pPr lvl="1"/>
            <a:r>
              <a:rPr lang="en-US" kern="0" dirty="0" smtClean="0">
                <a:hlinkClick r:id="rId5"/>
              </a:rPr>
              <a:t>http://www.youtube.com/user/AppsecTutorialSeries?feature=watch</a:t>
            </a:r>
            <a:endParaRPr lang="en-US" kern="0" dirty="0" smtClean="0"/>
          </a:p>
          <a:p>
            <a:r>
              <a:rPr lang="en-US" kern="0" dirty="0" smtClean="0">
                <a:hlinkClick r:id="rId6"/>
              </a:rPr>
              <a:t>http://www.microsoft.com/security/sdl/default.aspx</a:t>
            </a:r>
            <a:endParaRPr lang="en-US" kern="0" dirty="0" smtClean="0"/>
          </a:p>
          <a:p>
            <a:r>
              <a:rPr lang="en-US" kern="0" dirty="0" smtClean="0">
                <a:hlinkClick r:id="rId7"/>
              </a:rPr>
              <a:t>http://blogs.msdn.com/b/sdl</a:t>
            </a:r>
            <a:endParaRPr lang="en-US" kern="0" dirty="0" smtClean="0"/>
          </a:p>
          <a:p>
            <a:r>
              <a:rPr lang="en-US" kern="0" dirty="0" smtClean="0">
                <a:hlinkClick r:id="rId8"/>
              </a:rPr>
              <a:t>http://bsimm.com</a:t>
            </a:r>
            <a:endParaRPr lang="en-US" kern="0" dirty="0" smtClean="0"/>
          </a:p>
          <a:p>
            <a:r>
              <a:rPr lang="en-US" kern="0" dirty="0" smtClean="0">
                <a:hlinkClick r:id="rId9"/>
              </a:rPr>
              <a:t>http://www.amazon.com/Writing-Secure-Second-Michael-Howard/dp/0735617228</a:t>
            </a:r>
            <a:endParaRPr lang="en-US" kern="0" dirty="0" smtClean="0"/>
          </a:p>
          <a:p>
            <a:r>
              <a:rPr lang="en-US" kern="0" dirty="0" smtClean="0">
                <a:hlinkClick r:id="rId10"/>
              </a:rPr>
              <a:t>http://www.nosqlmap.net/index.html</a:t>
            </a:r>
            <a:endParaRPr lang="en-US" kern="0" dirty="0" smtClean="0"/>
          </a:p>
          <a:p>
            <a:r>
              <a:rPr lang="en-US" kern="0" dirty="0" smtClean="0">
                <a:hlinkClick r:id="rId11"/>
              </a:rPr>
              <a:t>http://www.veracode.com/resources/state-of-software-security</a:t>
            </a:r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547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0892"/>
            <a:ext cx="8229600" cy="909836"/>
          </a:xfrm>
        </p:spPr>
        <p:txBody>
          <a:bodyPr/>
          <a:lstStyle/>
          <a:p>
            <a:r>
              <a:rPr lang="en-US" sz="4000" dirty="0" smtClean="0">
                <a:solidFill>
                  <a:srgbClr val="7030A0"/>
                </a:solidFill>
                <a:latin typeface="Matura MT Script Capitals" panose="03020802060602070202" pitchFamily="66" charset="0"/>
              </a:rPr>
              <a:t>Tools</a:t>
            </a:r>
            <a:endParaRPr lang="en-US" sz="4000" dirty="0">
              <a:solidFill>
                <a:srgbClr val="7030A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>
                <a:hlinkClick r:id="rId2"/>
              </a:rPr>
              <a:t>https://www.kali.org/</a:t>
            </a:r>
            <a:endParaRPr lang="en-US" kern="0" dirty="0" smtClean="0"/>
          </a:p>
          <a:p>
            <a:r>
              <a:rPr lang="en-US" kern="0" dirty="0" smtClean="0">
                <a:hlinkClick r:id="rId3"/>
              </a:rPr>
              <a:t>https://www.microsoft.com/en-us/download/details.aspx?id=49168</a:t>
            </a:r>
            <a:r>
              <a:rPr lang="en-US" kern="0" dirty="0" smtClean="0"/>
              <a:t> (Threat Model designer)</a:t>
            </a:r>
          </a:p>
          <a:p>
            <a:r>
              <a:rPr lang="en-US" kern="0" dirty="0" smtClean="0">
                <a:hlinkClick r:id="rId4"/>
              </a:rPr>
              <a:t>http://www.microsoft.com/download/en/details.aspx?displaylang=en&amp;id=21769</a:t>
            </a:r>
            <a:r>
              <a:rPr lang="en-US" kern="0" dirty="0" smtClean="0"/>
              <a:t> (File </a:t>
            </a:r>
            <a:r>
              <a:rPr lang="en-US" kern="0" dirty="0" err="1" smtClean="0"/>
              <a:t>fuzzer</a:t>
            </a:r>
            <a:r>
              <a:rPr lang="en-US" kern="0" dirty="0" smtClean="0"/>
              <a:t>)</a:t>
            </a:r>
          </a:p>
          <a:p>
            <a:r>
              <a:rPr lang="en-US" kern="0" dirty="0" smtClean="0"/>
              <a:t>WebGoat.NET</a:t>
            </a:r>
          </a:p>
          <a:p>
            <a:pPr lvl="1"/>
            <a:r>
              <a:rPr lang="en-US" kern="0" dirty="0" smtClean="0">
                <a:hlinkClick r:id="rId5"/>
              </a:rPr>
              <a:t>https://github.com/sempf/WebGoat.NET</a:t>
            </a:r>
            <a:endParaRPr lang="en-US" kern="0" dirty="0" smtClean="0"/>
          </a:p>
          <a:p>
            <a:pPr lvl="1"/>
            <a:r>
              <a:rPr lang="en-US" kern="0" dirty="0" smtClean="0">
                <a:hlinkClick r:id="rId6"/>
              </a:rPr>
              <a:t>https://github.com/jkuemerle/WebGoat.NET</a:t>
            </a:r>
            <a:endParaRPr lang="en-US" kern="0" dirty="0" smtClean="0"/>
          </a:p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242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23529"/>
            <a:ext cx="4745442" cy="3657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98774"/>
            <a:ext cx="5040560" cy="3382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736" y="4797152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Source: </a:t>
            </a:r>
          </a:p>
          <a:p>
            <a:r>
              <a:rPr lang="en-US" sz="1600" dirty="0" smtClean="0"/>
              <a:t>Web Hacking Incident Database</a:t>
            </a:r>
          </a:p>
          <a:p>
            <a:r>
              <a:rPr lang="en-US" sz="1600" dirty="0"/>
              <a:t>http://tinyurl.com/AppAttackStats</a:t>
            </a:r>
          </a:p>
        </p:txBody>
      </p:sp>
    </p:spTree>
    <p:extLst>
      <p:ext uri="{BB962C8B-B14F-4D97-AF65-F5344CB8AC3E}">
        <p14:creationId xmlns:p14="http://schemas.microsoft.com/office/powerpoint/2010/main" val="214085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71682" name="Picture 2" descr="http://1.bp.blogspot.com/_YltWwb0i8fQ/S-nBe_QS2BI/AAAAAAAAAhg/zwOEcrwbCZE/s640/Harry+Potter+-+Imperio+C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980728"/>
            <a:ext cx="6552728" cy="51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-693601" y="3546030"/>
            <a:ext cx="4193922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http://timothywinchester.blogspot.com/2010/05/harry-potter-you-know-who-is-totally.html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692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0" y="1052354"/>
            <a:ext cx="8072958" cy="4752910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>
            <a:off x="1122040" y="2576354"/>
            <a:ext cx="6080929" cy="209605"/>
          </a:xfrm>
          <a:prstGeom prst="bentConnector3">
            <a:avLst>
              <a:gd name="adj1" fmla="val 59189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2" y="1385602"/>
            <a:ext cx="8421276" cy="40867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4723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http://www.veracode.com/resources/state-of-software-security</a:t>
            </a:r>
          </a:p>
        </p:txBody>
      </p:sp>
    </p:spTree>
    <p:extLst>
      <p:ext uri="{BB962C8B-B14F-4D97-AF65-F5344CB8AC3E}">
        <p14:creationId xmlns:p14="http://schemas.microsoft.com/office/powerpoint/2010/main" val="6176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smtClean="0"/>
              <a:t>@jkuemerle / www.kuemerle.com</a:t>
            </a:r>
            <a:endParaRPr lang="es-ES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10200"/>
              </p:ext>
            </p:extLst>
          </p:nvPr>
        </p:nvGraphicFramePr>
        <p:xfrm>
          <a:off x="755576" y="1052736"/>
          <a:ext cx="7704856" cy="4798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214"/>
                <a:gridCol w="1926214"/>
                <a:gridCol w="1926214"/>
                <a:gridCol w="1926214"/>
              </a:tblGrid>
              <a:tr h="1358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COMPANY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RESULTS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REFERENCE</a:t>
                      </a:r>
                    </a:p>
                  </a:txBody>
                  <a:tcPr marL="9525" marR="9525" marT="9525" marB="0" anchor="ctr"/>
                </a:tc>
              </a:tr>
              <a:tr h="39296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Cisco email security appliances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appliances running IronPort AsyncOS vulnerable to sql injection allowing root-level access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3"/>
                        </a:rPr>
                        <a:t>Cisco Warns of Critical Flaw in Email Security Appliances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26441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i-Dressup teen social site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up to 5.5 million passwords leaked in plain text.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4"/>
                        </a:rPr>
                        <a:t>Teen social site is leaking millions of plaintext passwords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26441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US government servers in the .us top-level domain.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usernames and passwords for "every FTP server on a .us domain"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5"/>
                        </a:rPr>
                        <a:t>Fear hacker claims he hit hundreds of government servers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26441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MySQL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unpatched vulnerability allows injection attack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6"/>
                        </a:rPr>
                        <a:t>Critical Mysql Vulnerability Disclosed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26441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Arizona voter database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data for 200,000 voters stolen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7"/>
                        </a:rPr>
                        <a:t>Hack that targeted Arizona voter database was easy to prevent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26441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GTA Fan Forum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email addresses, passwords and other profile data for 197,000 users.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8"/>
                        </a:rPr>
                        <a:t>GTAGaming Hack Blamed on old Vbulletin Software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304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 err="1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vBulletin</a:t>
                      </a:r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 on 11 websites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personal information for 27 million accounts from 11 websites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9"/>
                        </a:rPr>
                        <a:t>Hackers exploit vBulletin flaw to access 27M accounts on 11 websites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304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 err="1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CodeIgniter</a:t>
                      </a:r>
                      <a:endParaRPr lang="en-US" sz="1100" b="0" i="0" u="none" strike="noStrike" dirty="0">
                        <a:solidFill>
                          <a:srgbClr val="2B2B2B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Vulnerability in PHP framework - unknown breaches.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0"/>
                        </a:rPr>
                        <a:t>Future Hosting Advises Users of the CodeIgniter Framework to Update</a:t>
                      </a:r>
                      <a:endParaRPr lang="en-US" sz="11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39296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 err="1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ReadyDesk</a:t>
                      </a:r>
                      <a:endParaRPr lang="en-US" sz="1100" b="0" i="0" u="none" strike="noStrike" dirty="0">
                        <a:solidFill>
                          <a:srgbClr val="2B2B2B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vulnerability found in help desk application used by more than 400,000 people.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1"/>
                        </a:rPr>
                        <a:t>CERT warns of vulnerabilities in </a:t>
                      </a:r>
                      <a:r>
                        <a:rPr lang="en-US" sz="1100" b="0" i="0" u="sng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1"/>
                        </a:rPr>
                        <a:t>ReadyDesk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  <a:tr h="26441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Epic Games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2016-08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2B2B2B"/>
                          </a:solidFill>
                          <a:effectLst/>
                          <a:latin typeface="Inherit"/>
                        </a:rPr>
                        <a:t>80,000 users accounts from online forums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2"/>
                        </a:rPr>
                        <a:t>Epic Games Forums Hacked</a:t>
                      </a:r>
                      <a:endParaRPr lang="en-US" sz="11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31640" y="3326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http://codecurmudgeon.com/wp/sql-injection-hall-of-shame/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757</Words>
  <Application>Microsoft Office PowerPoint</Application>
  <PresentationFormat>On-screen Show (4:3)</PresentationFormat>
  <Paragraphs>195</Paragraphs>
  <Slides>41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Diseño predeterminado</vt:lpstr>
      <vt:lpstr>Defense Against The Dark Arts: Application security and you</vt:lpstr>
      <vt:lpstr>Joe Kuemerle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Tools</vt:lpstr>
    </vt:vector>
  </TitlesOfParts>
  <Company>Siracusa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Texto</dc:title>
  <dc:creator>Mariajose</dc:creator>
  <cp:lastModifiedBy>Joseph Kuemerle</cp:lastModifiedBy>
  <cp:revision>109</cp:revision>
  <dcterms:created xsi:type="dcterms:W3CDTF">2008-10-16T00:38:52Z</dcterms:created>
  <dcterms:modified xsi:type="dcterms:W3CDTF">2016-09-30T18:39:51Z</dcterms:modified>
</cp:coreProperties>
</file>